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4"/>
  </p:notesMasterIdLst>
  <p:sldIdLst>
    <p:sldId id="294" r:id="rId3"/>
    <p:sldId id="446" r:id="rId4"/>
    <p:sldId id="447" r:id="rId5"/>
    <p:sldId id="460" r:id="rId6"/>
    <p:sldId id="295" r:id="rId7"/>
    <p:sldId id="448" r:id="rId8"/>
    <p:sldId id="503" r:id="rId9"/>
    <p:sldId id="445" r:id="rId10"/>
    <p:sldId id="506" r:id="rId11"/>
    <p:sldId id="451" r:id="rId12"/>
    <p:sldId id="452" r:id="rId13"/>
    <p:sldId id="461" r:id="rId14"/>
    <p:sldId id="454" r:id="rId15"/>
    <p:sldId id="466" r:id="rId16"/>
    <p:sldId id="467" r:id="rId17"/>
    <p:sldId id="456" r:id="rId18"/>
    <p:sldId id="507" r:id="rId19"/>
    <p:sldId id="504" r:id="rId20"/>
    <p:sldId id="505" r:id="rId21"/>
    <p:sldId id="510" r:id="rId22"/>
    <p:sldId id="525" r:id="rId23"/>
    <p:sldId id="516" r:id="rId24"/>
    <p:sldId id="517" r:id="rId25"/>
    <p:sldId id="518" r:id="rId26"/>
    <p:sldId id="519" r:id="rId27"/>
    <p:sldId id="526" r:id="rId28"/>
    <p:sldId id="520" r:id="rId29"/>
    <p:sldId id="521" r:id="rId30"/>
    <p:sldId id="522" r:id="rId31"/>
    <p:sldId id="523" r:id="rId32"/>
    <p:sldId id="524" r:id="rId33"/>
    <p:sldId id="527" r:id="rId34"/>
    <p:sldId id="529" r:id="rId35"/>
    <p:sldId id="513" r:id="rId36"/>
    <p:sldId id="535" r:id="rId37"/>
    <p:sldId id="492" r:id="rId38"/>
    <p:sldId id="536" r:id="rId39"/>
    <p:sldId id="537" r:id="rId40"/>
    <p:sldId id="530" r:id="rId41"/>
    <p:sldId id="532" r:id="rId42"/>
    <p:sldId id="542" r:id="rId43"/>
    <p:sldId id="543" r:id="rId44"/>
    <p:sldId id="544" r:id="rId45"/>
    <p:sldId id="538" r:id="rId46"/>
    <p:sldId id="539" r:id="rId47"/>
    <p:sldId id="540" r:id="rId48"/>
    <p:sldId id="541" r:id="rId49"/>
    <p:sldId id="501" r:id="rId50"/>
    <p:sldId id="514" r:id="rId51"/>
    <p:sldId id="551" r:id="rId52"/>
    <p:sldId id="552" r:id="rId53"/>
    <p:sldId id="491" r:id="rId54"/>
    <p:sldId id="545" r:id="rId55"/>
    <p:sldId id="546" r:id="rId56"/>
    <p:sldId id="547" r:id="rId57"/>
    <p:sldId id="548" r:id="rId58"/>
    <p:sldId id="549" r:id="rId59"/>
    <p:sldId id="550" r:id="rId60"/>
    <p:sldId id="515" r:id="rId61"/>
    <p:sldId id="489" r:id="rId62"/>
    <p:sldId id="490" r:id="rId63"/>
    <p:sldId id="509" r:id="rId64"/>
    <p:sldId id="478" r:id="rId65"/>
    <p:sldId id="556" r:id="rId66"/>
    <p:sldId id="553" r:id="rId67"/>
    <p:sldId id="554" r:id="rId68"/>
    <p:sldId id="508" r:id="rId69"/>
    <p:sldId id="425" r:id="rId70"/>
    <p:sldId id="426" r:id="rId71"/>
    <p:sldId id="421" r:id="rId72"/>
    <p:sldId id="370" r:id="rId7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82878C"/>
    <a:srgbClr val="0000FF"/>
    <a:srgbClr val="F2F2F2"/>
    <a:srgbClr val="E4E4EC"/>
    <a:srgbClr val="DEDEDE"/>
    <a:srgbClr val="FAFAFC"/>
    <a:srgbClr val="595959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2546"/>
  </p:normalViewPr>
  <p:slideViewPr>
    <p:cSldViewPr snapToGrid="0">
      <p:cViewPr varScale="1">
        <p:scale>
          <a:sx n="83" d="100"/>
          <a:sy n="83" d="100"/>
        </p:scale>
        <p:origin x="-27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commentAuthors" Target="commentAuthors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11T16:40:34.928" idx="7">
    <p:pos x="2073" y="3547"/>
    <p:text>リンクは論文とする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15T13:03:36.741" idx="2">
    <p:pos x="10" y="10"/>
    <p:text>リンクがうまく動作しない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17/08/11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当資料は、</a:t>
            </a:r>
            <a:r>
              <a:rPr kumimoji="1" lang="en-US" altLang="ja-JP" dirty="0" smtClean="0"/>
              <a:t>2017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7-11</a:t>
            </a:r>
            <a:r>
              <a:rPr kumimoji="1" lang="ja-JP" altLang="en-US" dirty="0" smtClean="0"/>
              <a:t>日にアメリカで開催された、世界最大のアジャイルのカンファレンス「</a:t>
            </a:r>
            <a:r>
              <a:rPr kumimoji="1" lang="en-US" altLang="ja-JP" dirty="0" smtClean="0"/>
              <a:t>Agile2017</a:t>
            </a:r>
            <a:r>
              <a:rPr kumimoji="1" lang="ja-JP" altLang="en-US" dirty="0" smtClean="0"/>
              <a:t>」の参加報告です。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この他に、</a:t>
            </a:r>
            <a:r>
              <a:rPr kumimoji="1" lang="en-US" altLang="ja-JP" dirty="0" smtClean="0"/>
              <a:t>Lightning Talks 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枠ありました。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632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Government</a:t>
            </a:r>
            <a:r>
              <a:rPr kumimoji="1" lang="ja-JP" altLang="en-US" dirty="0" smtClean="0"/>
              <a:t>：米国防総省や</a:t>
            </a:r>
            <a:r>
              <a:rPr kumimoji="1" lang="en-US" altLang="ja-JP" dirty="0" smtClean="0"/>
              <a:t> FBI </a:t>
            </a:r>
            <a:r>
              <a:rPr kumimoji="1" lang="ja-JP" altLang="en-US" dirty="0" smtClean="0"/>
              <a:t>の情報が聞けたので、無くなったことは残念です。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 Companies</a:t>
            </a:r>
            <a:r>
              <a:rPr kumimoji="1" lang="ja-JP" altLang="en-US" dirty="0" smtClean="0"/>
              <a:t>：特に会社の事例にフォーカスしたものが、新たに出てきました。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Customers &amp; Products</a:t>
            </a:r>
            <a:r>
              <a:rPr kumimoji="1" lang="ja-JP" altLang="en-US" dirty="0" smtClean="0"/>
              <a:t>：「</a:t>
            </a:r>
            <a:r>
              <a:rPr kumimoji="1" lang="en-US" altLang="ja-JP" dirty="0" smtClean="0"/>
              <a:t>Value</a:t>
            </a:r>
            <a:r>
              <a:rPr kumimoji="1" lang="ja-JP" altLang="en-US" dirty="0" smtClean="0"/>
              <a:t>」の考え方に、顧客やプロダクトの視点が新たに増えました。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4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36:00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2668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ちなみに、今回で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回目の参加になります。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過去の参加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Agile2013</a:t>
            </a:r>
            <a:endParaRPr kumimoji="1" lang="ja-JP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Agile2014</a:t>
            </a:r>
            <a:r>
              <a:rPr kumimoji="1" lang="ja-JP" altLang="en-US" dirty="0" smtClean="0"/>
              <a:t>（スピーカー）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Agile2016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67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 8月 11日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gilealliance.org/" TargetMode="External"/><Relationship Id="rId3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://www.slideshare.net/ssuser968fab/technology-drivendevelopment-forslideshare-38323907" TargetMode="External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hyperlink" Target="https://commons.wikimedia.org/w/index.php?title=User:%E7%AC%B9%E6%9C%A8%E7%AC%B9%E6%9C%A8&amp;action=edit&amp;redlink=1" TargetMode="External"/><Relationship Id="rId5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当たり前を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-Agile2017</a:t>
            </a:r>
            <a:r>
              <a:rPr lang="ja-JP" altLang="en-US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報告</a:t>
            </a:r>
            <a:r>
              <a:rPr lang="en-US" altLang="ja-JP" sz="80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endParaRPr kumimoji="1" lang="ja-JP" altLang="en-US" sz="80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 8月 11日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11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基本情報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90455"/>
              </p:ext>
            </p:extLst>
          </p:nvPr>
        </p:nvGraphicFramePr>
        <p:xfrm>
          <a:off x="628650" y="1689095"/>
          <a:ext cx="7886700" cy="438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943350"/>
                <a:gridCol w="3943350"/>
              </a:tblGrid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項目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詳細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期間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/7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</a:t>
                      </a:r>
                      <a:r>
                        <a:rPr kumimoji="1" lang="en-US" altLang="ja-JP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Mon) - 8/11(</a:t>
                      </a:r>
                      <a:r>
                        <a:rPr kumimoji="1" lang="ja-JP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F</a:t>
                      </a:r>
                      <a:r>
                        <a:rPr kumimoji="1" lang="en-US" altLang="ja-JP" sz="2400" b="0" i="0" dirty="0" err="1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ri</a:t>
                      </a:r>
                      <a:r>
                        <a:rPr kumimoji="1" lang="en-US" altLang="en-US" sz="24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)</a:t>
                      </a:r>
                      <a:endParaRPr kumimoji="1" lang="ja-JP" altLang="en-US" sz="24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セッション数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（昨年は</a:t>
                      </a:r>
                      <a:r>
                        <a:rPr kumimoji="1" lang="en-US" altLang="ja-JP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287</a:t>
                      </a:r>
                      <a:r>
                        <a:rPr kumimoji="1" lang="ja-JP" altLang="en-US" sz="2400" b="0" i="0" dirty="0" smtClean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）</a:t>
                      </a:r>
                      <a:endParaRPr kumimoji="1" lang="ja-JP" altLang="en-US" sz="2400" b="0" i="0" dirty="0">
                        <a:solidFill>
                          <a:schemeClr val="accent5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・セッションのジャンル数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・最大同時並行トラック数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0" i="0" dirty="0" smtClean="0">
                          <a:solidFill>
                            <a:schemeClr val="tx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2400" b="0" i="0" dirty="0">
                        <a:solidFill>
                          <a:schemeClr val="tx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参加者数（国籍）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2,500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名（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42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か国）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400"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ボランティア数</a:t>
                      </a:r>
                      <a:endParaRPr kumimoji="1" lang="ja-JP" altLang="en-US" sz="24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約</a:t>
                      </a:r>
                      <a:r>
                        <a:rPr kumimoji="1" lang="en-US" altLang="ja-JP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300</a:t>
                      </a:r>
                      <a:r>
                        <a:rPr kumimoji="1" lang="ja-JP" altLang="en-US" sz="2400" b="0" i="0" dirty="0" smtClean="0">
                          <a:solidFill>
                            <a:srgbClr val="E50012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名</a:t>
                      </a:r>
                      <a:endParaRPr kumimoji="1" lang="ja-JP" altLang="en-US" sz="2400" b="0" i="0" dirty="0">
                        <a:solidFill>
                          <a:srgbClr val="E50012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6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主催者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7200" i="1" dirty="0" smtClean="0">
                <a:solidFill>
                  <a:srgbClr val="00B0F0"/>
                </a:solidFill>
                <a:latin typeface="ヒラギノ角ゴ ProN W6"/>
                <a:ea typeface="ヒラギノ角ゴ ProN W6"/>
                <a:cs typeface="ヒラギノ角ゴ ProN W6"/>
              </a:rPr>
              <a:t>Agile Alliance</a:t>
            </a:r>
          </a:p>
          <a:p>
            <a:pPr algn="ctr"/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https://www.agilealliance.org/ 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全世界</a:t>
            </a:r>
            <a:r>
              <a:rPr lang="ja-JP" altLang="en-US" sz="3600" dirty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ja-JP" altLang="en-US" sz="36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８万人以上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の会員を持つ、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文字通り世界のアジャイルを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代表する組織。</a:t>
            </a:r>
            <a:endParaRPr lang="en-US" altLang="ja-JP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797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セッションの傾向（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94250"/>
              </p:ext>
            </p:extLst>
          </p:nvPr>
        </p:nvGraphicFramePr>
        <p:xfrm>
          <a:off x="657000" y="1689099"/>
          <a:ext cx="7830000" cy="4599363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3043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Alliance Lounge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03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7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016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&amp; Portfolio 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 (IEEE Software)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325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0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の傾向</a:t>
            </a:r>
            <a:r>
              <a:rPr lang="ja-JP" altLang="en-US" sz="4800" dirty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2016</a:t>
            </a:r>
            <a:r>
              <a:rPr lang="ja-JP" altLang="en-US" sz="4800" dirty="0" smtClean="0">
                <a:solidFill>
                  <a:srgbClr val="E50012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E5001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27292"/>
              </p:ext>
            </p:extLst>
          </p:nvPr>
        </p:nvGraphicFramePr>
        <p:xfrm>
          <a:off x="657000" y="1689100"/>
          <a:ext cx="7830000" cy="4647217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198742"/>
                <a:gridCol w="716258"/>
                <a:gridCol w="3368993"/>
                <a:gridCol w="546007"/>
              </a:tblGrid>
              <a:tr h="27649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数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Leadership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Audacious Salon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Learning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Coaching &amp; Mentoring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Lightning Talks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818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Collaboration Culture &amp; Teams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Open Jam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43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Craftsmanship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19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Project Program and Portfolio</a:t>
                      </a:r>
                      <a:r>
                        <a:rPr kumimoji="1" lang="ja-JP" altLang="en-US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 </a:t>
                      </a:r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Management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DevOps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18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6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Enterprise Agile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27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Testing &amp; Quality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12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614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Experience Reports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23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</a:t>
                      </a:r>
                    </a:p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(IEEE Software)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5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10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User Experience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11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947"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Keynotes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3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16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14</a:t>
                      </a:r>
                      <a:endParaRPr kumimoji="1" lang="ja-JP" altLang="en-US" sz="16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93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セッションの変化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15481"/>
              </p:ext>
            </p:extLst>
          </p:nvPr>
        </p:nvGraphicFramePr>
        <p:xfrm>
          <a:off x="626398" y="1689098"/>
          <a:ext cx="7834814" cy="3507840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3917407"/>
                <a:gridCol w="3917407"/>
              </a:tblGrid>
              <a:tr h="87696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IN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OUT</a:t>
                      </a:r>
                      <a:endParaRPr kumimoji="1" lang="ja-JP" altLang="en-US" sz="28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Companies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Bootcamp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Agile Foundations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Government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76960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Customers &amp; Products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Working with Customers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  <a:p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3717777"/>
            <a:ext cx="7886700" cy="2377721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開発プラクティスの強化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著名人との対話の機会の増加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セッション数の増減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8445"/>
              </p:ext>
            </p:extLst>
          </p:nvPr>
        </p:nvGraphicFramePr>
        <p:xfrm>
          <a:off x="656999" y="1689101"/>
          <a:ext cx="7865415" cy="2037276"/>
        </p:xfrm>
        <a:graphic>
          <a:graphicData uri="http://schemas.openxmlformats.org/drawingml/2006/table">
            <a:tbl>
              <a:tblPr firstRow="1" bandCol="1">
                <a:tableStyleId>{21E4AEA4-8DFA-4A89-87EB-49C32662AFE0}</a:tableStyleId>
              </a:tblPr>
              <a:tblGrid>
                <a:gridCol w="6748474"/>
                <a:gridCol w="1116941"/>
              </a:tblGrid>
              <a:tr h="4103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ジャンル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増減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C404"/>
                    </a:solidFill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Development Practices &amp; Craftsmanship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Stalwarts</a:t>
                      </a:r>
                      <a:endParaRPr kumimoji="1" lang="ja-JP" altLang="en-US" sz="2000" b="0" i="0" dirty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+5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948"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The Future of Agile Software Development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 smtClean="0">
                          <a:solidFill>
                            <a:schemeClr val="bg1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(IEEE Software)</a:t>
                      </a:r>
                      <a:endParaRPr kumimoji="1" lang="ja-JP" altLang="en-US" sz="2000" b="0" i="0" dirty="0" smtClean="0">
                        <a:solidFill>
                          <a:schemeClr val="bg1"/>
                        </a:solidFill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 smtClean="0">
                          <a:latin typeface="ヒラギノ角ゴ ProN W6"/>
                          <a:ea typeface="ヒラギノ角ゴ ProN W6"/>
                          <a:cs typeface="ヒラギノ角ゴ ProN W6"/>
                        </a:rPr>
                        <a:t>+3</a:t>
                      </a:r>
                      <a:endParaRPr kumimoji="1" lang="ja-JP" altLang="en-US" sz="2000" b="0" i="0" dirty="0">
                        <a:latin typeface="ヒラギノ角ゴ ProN W6"/>
                        <a:ea typeface="ヒラギノ角ゴ ProN W6"/>
                        <a:cs typeface="ヒラギノ角ゴ ProN W6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9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実際に参加しての印象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例年になく、世界的な著名人が、登壇に関係なく集まる。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継続参加している人たちが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 charset="0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なんだろう？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875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452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今回の参加目的（再掲）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55739" y="2447919"/>
            <a:ext cx="7145364" cy="22643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4607105" y="1423746"/>
            <a:ext cx="3600000" cy="72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4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特にここにフォーカス</a:t>
            </a:r>
            <a:endParaRPr lang="ja-JP" altLang="en-US" sz="24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3662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54801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6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テスト自動化の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7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つの無駄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アジャイルサムライの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ジョナサンさんによる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Tips</a:t>
            </a:r>
          </a:p>
        </p:txBody>
      </p:sp>
      <p:pic>
        <p:nvPicPr>
          <p:cNvPr id="6" name="図 5" descr="WithJonath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" y="1600710"/>
            <a:ext cx="4875439" cy="36565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91913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r>
              <a:rPr lang="ja-JP" altLang="en-US" sz="8000" dirty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Slow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当てにならないテスト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Premature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Hardening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文化的側面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5590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4)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Lack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of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Language &amp; FW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5)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スキル不足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6)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Artifical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Separation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71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5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7)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観点の欠落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Spotify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で行っていること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すべてをモニタリングしている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テスト自動化の専任者を置いている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Productivity Squads</a:t>
            </a:r>
          </a:p>
          <a:p>
            <a:pPr marL="571500" indent="-571500">
              <a:buFont typeface="Arial"/>
              <a:buChar char="•"/>
            </a:pP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１週間ごとのリリース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Empower and hold teams accountable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6259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一般化しているか？</a:t>
            </a:r>
            <a:endParaRPr kumimoji="1" lang="ja-JP" altLang="en-US" sz="3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541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参考資料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翻訳版が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ja-JP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017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9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月に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発売予定！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3" y="1162761"/>
            <a:ext cx="3683354" cy="491113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6274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80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80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80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図を入れる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Scrum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スプリントごとの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スナップショットは分かるが、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そこに至る過程が</a:t>
            </a:r>
            <a:r>
              <a:rPr lang="ja-JP" altLang="en-US" dirty="0" smtClean="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</a:rPr>
              <a:t>見えない。</a:t>
            </a:r>
            <a:endParaRPr kumimoji="1" lang="ja-JP" altLang="en-US" dirty="0">
              <a:solidFill>
                <a:schemeClr val="accent5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Q</a:t>
            </a:r>
            <a:r>
              <a:rPr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ueue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Time</a:t>
            </a:r>
          </a:p>
          <a:p>
            <a:pPr marL="571500" indent="-571500">
              <a:buFont typeface="Arial"/>
              <a:buChar char="•"/>
            </a:pP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日本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参加者：</a:t>
            </a:r>
            <a:r>
              <a:rPr kumimoji="1"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12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名</a:t>
            </a:r>
            <a:endParaRPr kumimoji="1"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81"/>
            <a:ext cx="4544268" cy="3412639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97" y="1694682"/>
            <a:ext cx="4624847" cy="3468636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0568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Docker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+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Kubernetes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?</a:t>
            </a: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メトリクス？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1061" cy="68580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Docker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+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Kubernetes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?</a:t>
            </a: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メトリクス？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837023" cy="68580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Docker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+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Kubernetes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?</a:t>
            </a: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メトリクス？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56617" cy="68580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Docker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+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Kubernetes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?</a:t>
            </a: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メトリクス？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62344" cy="68580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Docker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+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Kubernetes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?</a:t>
            </a: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メトリクス？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0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Docker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+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Kubernetes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?</a:t>
            </a: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メトリクス？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Docker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+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Kubernetes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?</a:t>
            </a: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メトリクス？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0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Docker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+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Kubernetes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?</a:t>
            </a:r>
          </a:p>
          <a:p>
            <a:pPr algn="ctr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メトリクス？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8402678" cy="68580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アジャイルの文脈において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の取得・活用は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もはや</a:t>
            </a:r>
            <a:r>
              <a:rPr lang="ja-JP" altLang="en-US" sz="4800" b="1" dirty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一般的なこと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なりつつ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Mob Programming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当資料のレポーター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Agile Coach</a:t>
            </a:r>
            <a:endParaRPr lang="ja-JP" altLang="en-US" b="0" kern="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52358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50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Woody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Zuill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Lean Startup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系の手法の第一人者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Customer Journey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などは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彼から聞こう！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606"/>
            <a:ext cx="5768313" cy="4326235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51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Lean Startup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系の手法の第一人者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Customer Journey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などは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彼から聞こう！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070"/>
            <a:ext cx="5875417" cy="440656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048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仮装イベント！？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7200" dirty="0" err="1" smtClean="0">
                <a:latin typeface="ヒラギノ角ゴ ProN W6"/>
                <a:ea typeface="ヒラギノ角ゴ ProN W6"/>
                <a:cs typeface="ヒラギノ角ゴ ProN W6"/>
              </a:rPr>
              <a:t>potify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 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0254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Agile2014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にも登壇しています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" y="1161796"/>
            <a:ext cx="7895091" cy="4215823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5376000"/>
            <a:ext cx="7886700" cy="7200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プレゼン資料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364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memo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Bas 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Vodde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Large Scale Scrum (</a:t>
            </a:r>
            <a:r>
              <a:rPr kumimoji="1" lang="en-US" altLang="ja-JP" dirty="0" err="1" smtClean="0">
                <a:latin typeface="ヒラギノ角ゴ ProN W6"/>
                <a:ea typeface="ヒラギノ角ゴ ProN W6"/>
                <a:cs typeface="ヒラギノ角ゴ ProN W6"/>
              </a:rPr>
              <a:t>LeSS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</a:p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に特に興味があったので参加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50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gile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Scaling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4094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63</a:t>
            </a:fld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E50012"/>
            </a:solidFill>
          </a:ln>
        </p:spPr>
        <p:txBody>
          <a:bodyPr/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David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Hussman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50012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Lean Startup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系の手法の第一人者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Customer Journey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などは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彼から聞こう！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WithDav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05" y="1285157"/>
            <a:ext cx="5043735" cy="37828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41774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迫り来る病魔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89978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gile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Scaling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お守り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9472" y="1861761"/>
            <a:ext cx="6247731" cy="4685798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73118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Thanks!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Jeff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でもやるんだよ！</a:t>
            </a:r>
            <a:endParaRPr kumimoji="1" lang="ja-JP" altLang="en-US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IMG_07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8" y="1300127"/>
            <a:ext cx="6288532" cy="471639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73118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07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アジャイルの文脈において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の取得・活用は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もはや</a:t>
            </a:r>
            <a:r>
              <a:rPr lang="ja-JP" altLang="en-US" sz="4800" b="1" dirty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一般的なこと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なりつつ</a:t>
            </a:r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アジャイルとメトリクス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2769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メトリクス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とアクションの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共通化</a:t>
            </a:r>
            <a:r>
              <a:rPr lang="ja-JP" altLang="en-US" sz="48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・標準化が進み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、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プラクティスとして</a:t>
            </a:r>
            <a:endParaRPr lang="en-US" altLang="ja-JP" sz="4800" b="1" dirty="0" smtClean="0"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48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一般化</a:t>
            </a:r>
            <a:r>
              <a:rPr lang="ja-JP" altLang="en-US" sz="4800" b="1" dirty="0" smtClean="0"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しつつある。</a:t>
            </a:r>
            <a:endParaRPr lang="ja-JP" altLang="en-US" sz="4800" b="1" dirty="0">
              <a:solidFill>
                <a:schemeClr val="tx2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世界のメトリクスの動向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732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今回の参加目的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の情報収集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dirty="0">
                <a:latin typeface="ヒラギノ角ゴ ProN W6"/>
                <a:ea typeface="ヒラギノ角ゴ ProN W6"/>
                <a:cs typeface="ヒラギノ角ゴ ProN W6"/>
              </a:rPr>
              <a:t>情報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収集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Mob Programming</a:t>
            </a:r>
            <a:r>
              <a:rPr kumimoji="1" lang="en-US" altLang="ja-JP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kumimoji="1"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知る</a:t>
            </a:r>
            <a:endParaRPr kumimoji="1"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著名な会社の</a:t>
            </a:r>
            <a:r>
              <a:rPr lang="ja-JP" altLang="en-US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現場事例</a:t>
            </a:r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の取得</a:t>
            </a: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085837" lvl="1" indent="-571500"/>
            <a:r>
              <a:rPr lang="ja-JP" altLang="en-US" dirty="0" smtClean="0">
                <a:latin typeface="ヒラギノ角ゴ ProN W6"/>
                <a:ea typeface="ヒラギノ角ゴ ProN W6"/>
                <a:cs typeface="ヒラギノ角ゴ ProN W6"/>
              </a:rPr>
              <a:t>著名人との交流</a:t>
            </a:r>
            <a:endParaRPr lang="en-US" altLang="ja-JP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647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E50012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彼を知り己れを知れば</a:t>
            </a:r>
            <a:endParaRPr lang="en-US" altLang="ja-JP" sz="6000" b="1" dirty="0" smtClean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  <a:p>
            <a:pPr algn="ctr"/>
            <a:r>
              <a:rPr lang="ja-JP" altLang="en-US" sz="6000" b="1" dirty="0" smtClean="0">
                <a:solidFill>
                  <a:srgbClr val="0000FF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rPr>
              <a:t>百戦して殆うからず。</a:t>
            </a:r>
            <a:endParaRPr lang="ja-JP" altLang="en-US" sz="6000" b="1" dirty="0">
              <a:solidFill>
                <a:srgbClr val="0000FF"/>
              </a:solidFill>
              <a:latin typeface="Hiragino Kaku Gothic Pro W6" charset="-128"/>
              <a:ea typeface="Hiragino Kaku Gothic Pro W6" charset="-128"/>
              <a:cs typeface="Hiragino Kaku Gothic Pro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18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E50012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YeaOh!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な現場を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3" y="1152280"/>
            <a:ext cx="4275674" cy="520406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9" name="タイトル 2"/>
          <p:cNvSpPr txBox="1">
            <a:spLocks/>
          </p:cNvSpPr>
          <p:nvPr/>
        </p:nvSpPr>
        <p:spPr>
          <a:xfrm>
            <a:off x="6709837" y="5996349"/>
            <a:ext cx="2434163" cy="36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Photo 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by </a:t>
            </a:r>
            <a:r>
              <a:rPr lang="ja-JP" altLang="en-US" sz="1000" b="0" u="sng" dirty="0" smtClean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ja-JP" altLang="en-US" sz="1000" b="0" u="sng" dirty="0">
                <a:latin typeface="ヒラギノ角ゴ ProN W6"/>
                <a:ea typeface="ヒラギノ角ゴ ProN W6"/>
                <a:cs typeface="ヒラギノ角ゴ ProN W6"/>
                <a:hlinkClick r:id="rId4" tooltip="User:笹木笹木 (page does not exist)"/>
              </a:rPr>
              <a:t>笹木</a:t>
            </a:r>
            <a:r>
              <a:rPr lang="en-US" altLang="ja-JP" sz="10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/ 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CC BY-SA </a:t>
            </a:r>
            <a:r>
              <a:rPr lang="ja-JP" altLang="en-US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３</a:t>
            </a:r>
            <a:r>
              <a:rPr lang="en-US" altLang="ja-JP" sz="1000" b="0" dirty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.0</a:t>
            </a:r>
            <a:endParaRPr lang="is-IS" altLang="ja-JP" sz="1000" b="0" dirty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7842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カンファレンスの概要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2918066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世界のアジャイルの最新動向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147033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人と人との絆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2C2C2C"/>
          </a:solidFill>
          <a:ln>
            <a:solidFill>
              <a:srgbClr val="161616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5422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967</TotalTime>
  <Words>1307</Words>
  <Application>Microsoft Macintosh PowerPoint</Application>
  <PresentationFormat>画面に合わせる (4:3)</PresentationFormat>
  <Paragraphs>465</Paragraphs>
  <Slides>71</Slides>
  <Notes>58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71</vt:i4>
      </vt:variant>
    </vt:vector>
  </HeadingPairs>
  <TitlesOfParts>
    <vt:vector size="73" baseType="lpstr">
      <vt:lpstr>Office テーマ</vt:lpstr>
      <vt:lpstr>1_Office テーマ</vt:lpstr>
      <vt:lpstr>当たり前を 当たり前に -Agile2017報告-</vt:lpstr>
      <vt:lpstr>Agile2017</vt:lpstr>
      <vt:lpstr>米フロリダ州オーランド</vt:lpstr>
      <vt:lpstr>日本人参加者：12名</vt:lpstr>
      <vt:lpstr>当資料のレポーター</vt:lpstr>
      <vt:lpstr>Agile2014にも登壇しています</vt:lpstr>
      <vt:lpstr>今回の参加目的</vt:lpstr>
      <vt:lpstr>アジェンダ</vt:lpstr>
      <vt:lpstr>PowerPoint プレゼンテーション</vt:lpstr>
      <vt:lpstr>基本情報</vt:lpstr>
      <vt:lpstr>主催者</vt:lpstr>
      <vt:lpstr>セッションの傾向（2017）</vt:lpstr>
      <vt:lpstr>セッションの傾向（2016）</vt:lpstr>
      <vt:lpstr>セッションの変化</vt:lpstr>
      <vt:lpstr>セッション数の増減</vt:lpstr>
      <vt:lpstr>実際に参加しての印象</vt:lpstr>
      <vt:lpstr>PowerPoint プレゼンテーション</vt:lpstr>
      <vt:lpstr>今回の参加目的（再掲）</vt:lpstr>
      <vt:lpstr>今回の参加目的（再掲）</vt:lpstr>
      <vt:lpstr>1. テスト自動化</vt:lpstr>
      <vt:lpstr>テスト自動化の7つの無駄</vt:lpstr>
      <vt:lpstr>PowerPoint プレゼンテーション</vt:lpstr>
      <vt:lpstr>1) Slow Test</vt:lpstr>
      <vt:lpstr>2) 当てにならないテスト</vt:lpstr>
      <vt:lpstr>3) Premature Hardening</vt:lpstr>
      <vt:lpstr>PowerPoint プレゼンテーション</vt:lpstr>
      <vt:lpstr>4) Lack of Language &amp; FW</vt:lpstr>
      <vt:lpstr>5) スキル不足</vt:lpstr>
      <vt:lpstr>6) Artifical Separation</vt:lpstr>
      <vt:lpstr>7) 観点の欠落</vt:lpstr>
      <vt:lpstr>Spotify で行っていること</vt:lpstr>
      <vt:lpstr>所感</vt:lpstr>
      <vt:lpstr>参考資料</vt:lpstr>
      <vt:lpstr>2. メトリクス</vt:lpstr>
      <vt:lpstr>PowerPoint プレゼンテーション</vt:lpstr>
      <vt:lpstr>Scrum の Velocity</vt:lpstr>
      <vt:lpstr>Scrum の Velocity</vt:lpstr>
      <vt:lpstr>フローに注目する</vt:lpstr>
      <vt:lpstr>カンバンシミュレーター</vt:lpstr>
      <vt:lpstr>Memo</vt:lpstr>
      <vt:lpstr>Memo</vt:lpstr>
      <vt:lpstr>Memo</vt:lpstr>
      <vt:lpstr>Memo</vt:lpstr>
      <vt:lpstr>Memo</vt:lpstr>
      <vt:lpstr>Memo</vt:lpstr>
      <vt:lpstr>Memo</vt:lpstr>
      <vt:lpstr>Memo</vt:lpstr>
      <vt:lpstr>所感</vt:lpstr>
      <vt:lpstr>3. Mob Programming</vt:lpstr>
      <vt:lpstr>Woody Zuill</vt:lpstr>
      <vt:lpstr>Chris Lucian</vt:lpstr>
      <vt:lpstr>Memo</vt:lpstr>
      <vt:lpstr>Memo</vt:lpstr>
      <vt:lpstr>Memo</vt:lpstr>
      <vt:lpstr>Memo</vt:lpstr>
      <vt:lpstr>Memo</vt:lpstr>
      <vt:lpstr>Memo</vt:lpstr>
      <vt:lpstr>Memo</vt:lpstr>
      <vt:lpstr>4. Spotify の 現場事例</vt:lpstr>
      <vt:lpstr>memo</vt:lpstr>
      <vt:lpstr>Agile の Scaling</vt:lpstr>
      <vt:lpstr>PowerPoint プレゼンテーション</vt:lpstr>
      <vt:lpstr>David Hussman</vt:lpstr>
      <vt:lpstr>迫り来る病魔</vt:lpstr>
      <vt:lpstr>Agile の Scaling</vt:lpstr>
      <vt:lpstr>Thanks! by Jeff</vt:lpstr>
      <vt:lpstr>PowerPoint プレゼンテーション</vt:lpstr>
      <vt:lpstr>アジャイルとメトリクス</vt:lpstr>
      <vt:lpstr>世界のメトリクスの動向</vt:lpstr>
      <vt:lpstr>結論</vt:lpstr>
      <vt:lpstr>メトリクスでYeaOh!な現場を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1190</cp:revision>
  <dcterms:created xsi:type="dcterms:W3CDTF">2016-11-21T06:16:44Z</dcterms:created>
  <dcterms:modified xsi:type="dcterms:W3CDTF">2017-08-11T22:41:35Z</dcterms:modified>
</cp:coreProperties>
</file>